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1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1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69" r:id="rId185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85" Type="http://schemas.openxmlformats.org/officeDocument/2006/relationships/slide" Target="slides/slide114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4" name="Shape 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5" name="Google Shape;4735;g33c5e4031bd_0_6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6" name="Google Shape;4736;g33c5e4031bd_0_60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4.xml"/><Relationship Id="rId2" Type="http://schemas.openxmlformats.org/officeDocument/2006/relationships/notesSlide" Target="../notesSlides/notesSlide114.xml"/></Relationships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7" name="Shape 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8" name="Google Shape;4738;p682"/>
          <p:cNvSpPr txBox="1"/>
          <p:nvPr/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739" name="Google Shape;4739;p682"/>
          <p:cNvSpPr txBox="1"/>
          <p:nvPr/>
        </p:nvSpPr>
        <p:spPr>
          <a:xfrm>
            <a:off x="1106487" y="851297"/>
            <a:ext cx="7234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Font typeface="Nunito"/>
              <a:buNone/>
            </a:pPr>
            <a:r>
              <a:rPr b="1" i="0" lang="zh-CN" sz="4400" u="none" cap="none" strike="noStrike">
                <a:solidFill>
                  <a:srgbClr val="CC3399"/>
                </a:solidFill>
                <a:latin typeface="Nunito"/>
                <a:ea typeface="Nunito"/>
                <a:cs typeface="Nunito"/>
                <a:sym typeface="Nunito"/>
              </a:rPr>
              <a:t>The Factors of Production</a:t>
            </a:r>
            <a:endParaRPr/>
          </a:p>
        </p:txBody>
      </p:sp>
      <p:sp>
        <p:nvSpPr>
          <p:cNvPr id="4740" name="Google Shape;4740;p682"/>
          <p:cNvSpPr/>
          <p:nvPr/>
        </p:nvSpPr>
        <p:spPr>
          <a:xfrm>
            <a:off x="3422650" y="3162300"/>
            <a:ext cx="2438400" cy="1200300"/>
          </a:xfrm>
          <a:prstGeom prst="ellipse">
            <a:avLst/>
          </a:prstGeom>
          <a:solidFill>
            <a:srgbClr val="CC0099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Font typeface="Nunito"/>
              <a:buNone/>
            </a:pPr>
            <a:r>
              <a:rPr b="1" i="0" lang="zh-CN" sz="2800" u="none" cap="none" strike="noStrike">
                <a:solidFill>
                  <a:srgbClr val="FFFF99"/>
                </a:solidFill>
                <a:latin typeface="Nunito"/>
                <a:ea typeface="Nunito"/>
                <a:cs typeface="Nunito"/>
                <a:sym typeface="Nunito"/>
              </a:rPr>
              <a:t>Product</a:t>
            </a:r>
            <a:endParaRPr/>
          </a:p>
        </p:txBody>
      </p:sp>
      <p:sp>
        <p:nvSpPr>
          <p:cNvPr id="4741" name="Google Shape;4741;p682"/>
          <p:cNvSpPr/>
          <p:nvPr/>
        </p:nvSpPr>
        <p:spPr>
          <a:xfrm>
            <a:off x="755650" y="2419350"/>
            <a:ext cx="1828800" cy="628800"/>
          </a:xfrm>
          <a:prstGeom prst="ellipse">
            <a:avLst/>
          </a:prstGeom>
          <a:solidFill>
            <a:srgbClr val="003399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Font typeface="Nunito"/>
              <a:buNone/>
            </a:pPr>
            <a:r>
              <a:rPr b="1" i="0" lang="zh-CN" sz="2000" u="none" cap="none" strike="noStrike">
                <a:solidFill>
                  <a:srgbClr val="FFFF99"/>
                </a:solidFill>
                <a:latin typeface="Nunito"/>
                <a:ea typeface="Nunito"/>
                <a:cs typeface="Nunito"/>
                <a:sym typeface="Nunito"/>
              </a:rPr>
              <a:t>Land</a:t>
            </a:r>
            <a:endParaRPr/>
          </a:p>
        </p:txBody>
      </p:sp>
      <p:sp>
        <p:nvSpPr>
          <p:cNvPr id="4742" name="Google Shape;4742;p682"/>
          <p:cNvSpPr/>
          <p:nvPr/>
        </p:nvSpPr>
        <p:spPr>
          <a:xfrm>
            <a:off x="2736850" y="2247900"/>
            <a:ext cx="1828800" cy="628800"/>
          </a:xfrm>
          <a:prstGeom prst="ellipse">
            <a:avLst/>
          </a:prstGeom>
          <a:solidFill>
            <a:srgbClr val="003399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Font typeface="Nunito"/>
              <a:buNone/>
            </a:pPr>
            <a:r>
              <a:rPr b="1" i="0" lang="zh-CN" sz="2000" u="none" cap="none" strike="noStrike">
                <a:solidFill>
                  <a:srgbClr val="FFFF99"/>
                </a:solidFill>
                <a:latin typeface="Nunito"/>
                <a:ea typeface="Nunito"/>
                <a:cs typeface="Nunito"/>
                <a:sym typeface="Nunito"/>
              </a:rPr>
              <a:t>Labour</a:t>
            </a:r>
            <a:endParaRPr/>
          </a:p>
        </p:txBody>
      </p:sp>
      <p:sp>
        <p:nvSpPr>
          <p:cNvPr id="4743" name="Google Shape;4743;p682"/>
          <p:cNvSpPr/>
          <p:nvPr/>
        </p:nvSpPr>
        <p:spPr>
          <a:xfrm>
            <a:off x="4794250" y="2247900"/>
            <a:ext cx="1828800" cy="628800"/>
          </a:xfrm>
          <a:prstGeom prst="ellipse">
            <a:avLst/>
          </a:prstGeom>
          <a:solidFill>
            <a:srgbClr val="003399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Font typeface="Nunito"/>
              <a:buNone/>
            </a:pPr>
            <a:r>
              <a:rPr b="1" i="0" lang="zh-CN" sz="2000" u="none" cap="none" strike="noStrike">
                <a:solidFill>
                  <a:srgbClr val="FFFF99"/>
                </a:solidFill>
                <a:latin typeface="Nunito"/>
                <a:ea typeface="Nunito"/>
                <a:cs typeface="Nunito"/>
                <a:sym typeface="Nunito"/>
              </a:rPr>
              <a:t>Capital</a:t>
            </a:r>
            <a:endParaRPr/>
          </a:p>
        </p:txBody>
      </p:sp>
      <p:sp>
        <p:nvSpPr>
          <p:cNvPr id="4744" name="Google Shape;4744;p682"/>
          <p:cNvSpPr/>
          <p:nvPr/>
        </p:nvSpPr>
        <p:spPr>
          <a:xfrm>
            <a:off x="6775450" y="2419350"/>
            <a:ext cx="1828800" cy="628800"/>
          </a:xfrm>
          <a:prstGeom prst="ellipse">
            <a:avLst/>
          </a:prstGeom>
          <a:solidFill>
            <a:srgbClr val="003399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99"/>
              </a:buClr>
              <a:buFont typeface="Nunito"/>
              <a:buNone/>
            </a:pPr>
            <a:r>
              <a:rPr b="1" i="0" lang="zh-CN" sz="2000" u="none" cap="none" strike="noStrike">
                <a:solidFill>
                  <a:srgbClr val="FFFF99"/>
                </a:solidFill>
                <a:latin typeface="Nunito"/>
                <a:ea typeface="Nunito"/>
                <a:cs typeface="Nunito"/>
                <a:sym typeface="Nunito"/>
              </a:rPr>
              <a:t>Organization</a:t>
            </a:r>
            <a:endParaRPr/>
          </a:p>
        </p:txBody>
      </p:sp>
      <p:cxnSp>
        <p:nvCxnSpPr>
          <p:cNvPr id="4745" name="Google Shape;4745;p682"/>
          <p:cNvCxnSpPr/>
          <p:nvPr/>
        </p:nvCxnSpPr>
        <p:spPr>
          <a:xfrm>
            <a:off x="1746250" y="3048000"/>
            <a:ext cx="1676400" cy="628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med" w="med" type="triangle"/>
          </a:ln>
        </p:spPr>
      </p:cxnSp>
      <p:cxnSp>
        <p:nvCxnSpPr>
          <p:cNvPr id="4746" name="Google Shape;4746;p682"/>
          <p:cNvCxnSpPr/>
          <p:nvPr/>
        </p:nvCxnSpPr>
        <p:spPr>
          <a:xfrm>
            <a:off x="3651250" y="2876550"/>
            <a:ext cx="457200" cy="34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med" w="med" type="triangle"/>
          </a:ln>
        </p:spPr>
      </p:cxnSp>
      <p:cxnSp>
        <p:nvCxnSpPr>
          <p:cNvPr id="4747" name="Google Shape;4747;p682"/>
          <p:cNvCxnSpPr/>
          <p:nvPr/>
        </p:nvCxnSpPr>
        <p:spPr>
          <a:xfrm flipH="1">
            <a:off x="5175250" y="2876550"/>
            <a:ext cx="533400" cy="34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med" w="med" type="triangle"/>
          </a:ln>
        </p:spPr>
      </p:cxnSp>
      <p:cxnSp>
        <p:nvCxnSpPr>
          <p:cNvPr id="4748" name="Google Shape;4748;p682"/>
          <p:cNvCxnSpPr/>
          <p:nvPr/>
        </p:nvCxnSpPr>
        <p:spPr>
          <a:xfrm flipH="1">
            <a:off x="5861050" y="3048000"/>
            <a:ext cx="1828800" cy="685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